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Lexend SemiBold"/>
      <p:regular r:id="rId30"/>
      <p:bold r:id="rId31"/>
    </p:embeddedFont>
    <p:embeddedFont>
      <p:font typeface="Lora"/>
      <p:regular r:id="rId32"/>
      <p:bold r:id="rId33"/>
      <p:italic r:id="rId34"/>
      <p:boldItalic r:id="rId35"/>
    </p:embeddedFont>
    <p:embeddedFont>
      <p:font typeface="Lexen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SemiBold-bold.fntdata"/><Relationship Id="rId30" Type="http://schemas.openxmlformats.org/officeDocument/2006/relationships/font" Target="fonts/Lexend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Lora-bold.fntdata"/><Relationship Id="rId10" Type="http://schemas.openxmlformats.org/officeDocument/2006/relationships/slide" Target="slides/slide5.xml"/><Relationship Id="rId32" Type="http://schemas.openxmlformats.org/officeDocument/2006/relationships/font" Target="fonts/Lora-regular.fntdata"/><Relationship Id="rId13" Type="http://schemas.openxmlformats.org/officeDocument/2006/relationships/slide" Target="slides/slide8.xml"/><Relationship Id="rId35" Type="http://schemas.openxmlformats.org/officeDocument/2006/relationships/font" Target="fonts/Lora-boldItalic.fntdata"/><Relationship Id="rId12" Type="http://schemas.openxmlformats.org/officeDocument/2006/relationships/slide" Target="slides/slide7.xml"/><Relationship Id="rId34" Type="http://schemas.openxmlformats.org/officeDocument/2006/relationships/font" Target="fonts/Lora-italic.fntdata"/><Relationship Id="rId15" Type="http://schemas.openxmlformats.org/officeDocument/2006/relationships/slide" Target="slides/slide10.xml"/><Relationship Id="rId37" Type="http://schemas.openxmlformats.org/officeDocument/2006/relationships/font" Target="fonts/Lexend-bold.fntdata"/><Relationship Id="rId14" Type="http://schemas.openxmlformats.org/officeDocument/2006/relationships/slide" Target="slides/slide9.xml"/><Relationship Id="rId36" Type="http://schemas.openxmlformats.org/officeDocument/2006/relationships/font" Target="fonts/Lexe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obihealthnews.com/news/asia/ai-powered-emotion-analysis-technology-help-diagnose-mental-health-conditions-seniors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dpi.com/1422-0067/22/18/9983" TargetMode="External"/><Relationship Id="rId3" Type="http://schemas.openxmlformats.org/officeDocument/2006/relationships/hyperlink" Target="https://pubs.rsc.org/en/content/articlehtml/2018/sc/c7sc02664a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56d68171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56d68171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56d68171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56d68171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56d68171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56d68171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56d68171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56d68171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56d68171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56d68171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56d68171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56d68171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56d68171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56d68171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56d68171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56d68171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56d68171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56d68171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56d68171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56d68171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56d68171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56d68171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56d68171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56d68171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56d681717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56d681717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https://www.mobihealthnews.com/news/asia/ai-powered-emotion-analysis-technology-help-diagnose-mental-health-conditions-seniors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https://nouvelles.ulaval.ca/2023/03/31/lintelligence-artificielle-pour-detecter-la-douleur-a:38807b05-be2f-45db-b878-ad0f89d75c5c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56d68171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56d68171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56d68171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56d68171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56d68171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56d68171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https://www.mdpi.com/1422-0067/22/18/9983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interessant =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https://pubs.rsc.org/en/content/articlehtml/2018/sc/c7sc02664a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756d68171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756d68171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56d68171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56d68171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56d68171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56d68171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6d68171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56d68171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56d68171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56d68171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8fb0dd5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8fb0dd5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56d68171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56d68171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56d68171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56d68171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IA pour le biomédical</a:t>
            </a:r>
            <a:endParaRPr sz="5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Florent Jakubowski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1.c. Le pronostic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i="1"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 pronostic est l’hypothèse que formule un médecin sur l’évolution d’une maladie (durée et issue).</a:t>
            </a:r>
            <a:endParaRPr i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 pronostic est un autre terme qui permet de mesurer les résultats d'un traitement proposé au patient souffrant d'une maladie.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Mesure à l'aide de différents paramètres, ex : le nombre de jours pendant lesquels le patient est réadmis à l'hôpital (temps) ou les chances de survie du patient (probabilité, %).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1.d. Réponse au traitement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Les patients réagissent différemment aux traitements =&gt; traitements plus réactifs en fonction de la constitution génétique d'une personne.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=&gt; médecine personnalisée.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1.e. Autre cas d’usages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Parcours patients dans les hôpitaux et établissement de santé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Chatbot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Recherche de molécules et de protéines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Santé mental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lien : https://docs.google.com/spreadsheets/d/1XsmNZbyDzqbCjglqBUHcVaTrW-1MLCZeHQ18ltElQlM/edit#gid=0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52225"/>
            <a:ext cx="29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 Ecosystème entrepreneuriale français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5">
            <a:alphaModFix/>
          </a:blip>
          <a:srcRect b="8742" l="0" r="0" t="0"/>
          <a:stretch/>
        </p:blipFill>
        <p:spPr>
          <a:xfrm>
            <a:off x="3395725" y="-75325"/>
            <a:ext cx="5748274" cy="46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428625" y="1885950"/>
            <a:ext cx="2533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https://view.genial.ly/5c49c1dda9e79373d7e19b8c/interactive-content-les-startups-sante-et-lia-2019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. Applications par domaine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Données tabulaires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Vision par ordinateur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Traitement du signal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NLP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Graphes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3. Données tabulaires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Données :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résultats cliniques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enquêtes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données personnelles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Exemple problème :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Identification des patients à risques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. Vision par ordinateur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Exemples :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Classification de tumeur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Segmentation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Détection de chute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Détection d’émotions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GAN pour la création d’images synthétiques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4. Vision par ordinateur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Classification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de cellules cancéreuses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500" y="1762125"/>
            <a:ext cx="57150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4. Vision par ordinateur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Segmentation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400" y="1655975"/>
            <a:ext cx="4343200" cy="2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2393700" y="4282950"/>
            <a:ext cx="43431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colon gland segmentation,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source :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NVIDIA blog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4. Vision par ordinateur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Détection de chute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055" y="1674880"/>
            <a:ext cx="3585525" cy="23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2588263" y="4193175"/>
            <a:ext cx="43431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Détection de chute à l’aide de réseaux de neurones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Emploie du temps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6 demie-journées :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04/09/2023 14:00 à 18:00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06/09/2023 14:00 à 18:00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25/09/2023 14:00 à 18:00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27/09/2023 14:00 à 18:00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28/09/2023 8:00 à 18:00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4. Vision par ordinateur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Détection d’émotions (sentiment analysis)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50" y="1648463"/>
            <a:ext cx="4335699" cy="24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648470"/>
            <a:ext cx="4442000" cy="254083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/>
        </p:nvSpPr>
        <p:spPr>
          <a:xfrm>
            <a:off x="1085850" y="4248150"/>
            <a:ext cx="2209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mental state detection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5829300" y="4189300"/>
            <a:ext cx="2209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pain detection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7" name="Google Shape;267;p33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. Série temporelles et traitement du signal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Détection d’anomalies dans les relevés ECG (coeur) et EEG (cerveau)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650" y="1680075"/>
            <a:ext cx="3227100" cy="25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325" y="1748689"/>
            <a:ext cx="3742840" cy="25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34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6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. NLP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Chatbot pour patients ou docteurs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Information retrieval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7500" y="1907650"/>
            <a:ext cx="4949001" cy="275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7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. GNN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Classification de molécule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1275" y="1723775"/>
            <a:ext cx="4224727" cy="25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Sommaire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Tour d’horizon du ML pour la santé</a:t>
            </a:r>
            <a:endParaRPr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Traitement du signal et Machine Learning pour la santé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Machine Learning pour les molécules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Machine Learning pour les données génomiques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Machine Learning et confidentialité (Federated Learning)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Notation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Note = 1 TP + 1 Projet / Présentation papier de recherche :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 TP à rendre, un TP noté au hasard.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ECG : Train CNN model on ECG data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Pytorch Geometric Molecules Problem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Classify TF binding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○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Federated learning on Mnist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Projet :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Soit un papier de recherche à présenter sous forme vidéo,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soit un projet de programmation : repo de code ou notebook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Sommaire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Tour d’horizon du ML pour la santé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Écosystème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français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Applications par domaine IA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" name="Google Shape;98;p17"/>
          <p:cNvSpPr txBox="1"/>
          <p:nvPr>
            <p:ph idx="4294967295" type="ctrTitle"/>
          </p:nvPr>
        </p:nvSpPr>
        <p:spPr>
          <a:xfrm>
            <a:off x="311708" y="1430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524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Lexend SemiBold"/>
              <a:buAutoNum type="arabicPeriod"/>
            </a:pPr>
            <a:r>
              <a:rPr lang="fr" sz="5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Tour d’horizon du ML pour la santé</a:t>
            </a:r>
            <a:endParaRPr sz="5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exend"/>
              <a:buAutoNum type="arabicPeriod"/>
            </a:pPr>
            <a:r>
              <a:rPr lang="fr" sz="2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Applications d'IA dans la santé</a:t>
            </a:r>
            <a:endParaRPr sz="2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Pourquoi utiliser l’IA dans la santé ?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pour réduire les coûts,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pour améliorer les résultats (traitements, temps de prises en charge, …)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pour une meilleure qualité (d’analyse notamment, aide à la décision) 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Afin d’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agir sur l'un des leviers ci-dessus, l'IA peut être employée pour :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 dépistage (1.a),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 diagnostic (1.b),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l’analyse des résultats/du pronostic (1.c)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et dans l’élaboration et l’application du traitement(1.d).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exend"/>
              <a:buAutoNum type="arabicPeriod"/>
            </a:pPr>
            <a:r>
              <a:rPr lang="fr" sz="2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Cycle de vie du patient</a:t>
            </a:r>
            <a:endParaRPr sz="2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097" y="1158272"/>
            <a:ext cx="3283800" cy="33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1.a. Le dépistage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i="1"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 dépistage est l'identification d'une maladie avant qu'elle ne commence à montrer des signes ou symptômes. </a:t>
            </a:r>
            <a:endParaRPr i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La détection précoce des maladies = meilleure prise en charge + réduction des coûts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dépistage idéal = effectué à temps pour que le résultat puisse être changé, avec un modèle/processus très précis et rentable.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Exemple : dépistage cancer du sein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1.b. Le diagnostic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15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i="1"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 diagnostic est l’identification d’une maladie, d’un état d’après ses symptômes.</a:t>
            </a:r>
            <a:endParaRPr i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 diagnostic est une procédure par laquelle une maladie est détectée chez un patient.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Cela nous permet d’identifier la ou les parties du corps qui sont touchée par la maladie. C’est une étape importante et dans laquelle l'IA est fréquemment utilisée.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Exemple : Rendez-vous chez le médecin.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